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1" r:id="rId1"/>
  </p:sld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87248" autoAdjust="0"/>
  </p:normalViewPr>
  <p:slideViewPr>
    <p:cSldViewPr snapToGrid="0">
      <p:cViewPr varScale="1">
        <p:scale>
          <a:sx n="69" d="100"/>
          <a:sy n="69" d="100"/>
        </p:scale>
        <p:origin x="8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1900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381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50127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1388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1889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0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0469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3792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0807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9617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5375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4335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3291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4101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182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4502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04D9F-DEA1-4765-B955-A3E97702D27A}" type="datetimeFigureOut">
              <a:rPr lang="ru-RU" smtClean="0"/>
              <a:t>06.04.2015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6409AAB-0908-495C-A570-73C53ADF9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69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  <p:sldLayoutId id="2147483885" r:id="rId14"/>
    <p:sldLayoutId id="2147483886" r:id="rId15"/>
    <p:sldLayoutId id="2147483887" r:id="rId1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Татарстан в годы Великой Отечественной Войны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352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Боевые потери народов Татарстана в годы Великой Отечественной войны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dirty="0"/>
              <a:t>Вторая мировая война, втянувшая в боевые действия 61 государство и унесшая 50 миллионов человеческих жизней, явилась самой страшной катастрофой 20 века.</a:t>
            </a:r>
          </a:p>
          <a:p>
            <a:pPr fontAlgn="base"/>
            <a:r>
              <a:rPr lang="ru-RU" dirty="0"/>
              <a:t>Непомерно дорогой ценой заплатило и наше Отечество за победную весну 1945 года. День Победы стал поистине праздником "со слезами на глазах". Об этом красноречиво свидетельствует полная драматизма статистика.</a:t>
            </a:r>
          </a:p>
          <a:p>
            <a:pPr fontAlgn="base"/>
            <a:r>
              <a:rPr lang="ru-RU" dirty="0"/>
              <a:t>Людские потери в Вооруженных Силах СССР </a:t>
            </a:r>
            <a:r>
              <a:rPr lang="ru-RU" dirty="0" err="1"/>
              <a:t>загоды</a:t>
            </a:r>
            <a:r>
              <a:rPr lang="ru-RU" dirty="0"/>
              <a:t> войны составили 11 944.1 тысяч человек. Не вернулись к родным очагам с полей сражений около 350 тысяч лучших сынов и дочерей Татарстана. Погиб почти каждый второй, ушедший на войну, это в общей сложности 11,5% от всего населения республики.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80178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абсолютных цифрах количество учтенных погибших и пропавших без вести по Республике Татарстан выглядит следующим образом: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3887761"/>
              </p:ext>
            </p:extLst>
          </p:nvPr>
        </p:nvGraphicFramePr>
        <p:xfrm>
          <a:off x="1482436" y="2954194"/>
          <a:ext cx="8188036" cy="3654426"/>
        </p:xfrm>
        <a:graphic>
          <a:graphicData uri="http://schemas.openxmlformats.org/drawingml/2006/table">
            <a:tbl>
              <a:tblPr/>
              <a:tblGrid>
                <a:gridCol w="4440015"/>
                <a:gridCol w="3748021"/>
              </a:tblGrid>
              <a:tr h="833687">
                <a:tc>
                  <a:txBody>
                    <a:bodyPr/>
                    <a:lstStyle/>
                    <a:p>
                      <a:pPr indent="144145" algn="just" fontAlgn="base"/>
                      <a:r>
                        <a:rPr lang="ru-RU" dirty="0"/>
                        <a:t>Годы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just" fontAlgn="base"/>
                      <a:r>
                        <a:rPr lang="ru-RU" dirty="0"/>
                        <a:t>Число погибших и пропавших без вести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78507">
                <a:tc>
                  <a:txBody>
                    <a:bodyPr/>
                    <a:lstStyle/>
                    <a:p>
                      <a:pPr indent="144145" algn="just" fontAlgn="base"/>
                      <a:r>
                        <a:rPr lang="ru-RU" dirty="0"/>
                        <a:t>1941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just" fontAlgn="base"/>
                      <a:r>
                        <a:rPr lang="ru-RU" dirty="0"/>
                        <a:t>66000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78507">
                <a:tc>
                  <a:txBody>
                    <a:bodyPr/>
                    <a:lstStyle/>
                    <a:p>
                      <a:pPr indent="144145" algn="just" fontAlgn="base"/>
                      <a:r>
                        <a:rPr lang="ru-RU" dirty="0"/>
                        <a:t>1942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just" fontAlgn="base"/>
                      <a:r>
                        <a:rPr lang="ru-RU" dirty="0"/>
                        <a:t>115993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06711">
                <a:tc>
                  <a:txBody>
                    <a:bodyPr/>
                    <a:lstStyle/>
                    <a:p>
                      <a:pPr indent="144145" algn="just" fontAlgn="base"/>
                      <a:r>
                        <a:rPr lang="ru-RU" dirty="0"/>
                        <a:t>1943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just" fontAlgn="base"/>
                      <a:r>
                        <a:rPr lang="ru-RU" dirty="0"/>
                        <a:t>83723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78507">
                <a:tc>
                  <a:txBody>
                    <a:bodyPr/>
                    <a:lstStyle/>
                    <a:p>
                      <a:pPr indent="144145" algn="just" fontAlgn="base"/>
                      <a:r>
                        <a:rPr lang="ru-RU" dirty="0"/>
                        <a:t>1944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just" fontAlgn="base"/>
                      <a:r>
                        <a:rPr lang="ru-RU" dirty="0"/>
                        <a:t>49662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78507">
                <a:tc>
                  <a:txBody>
                    <a:bodyPr/>
                    <a:lstStyle/>
                    <a:p>
                      <a:pPr indent="144145" algn="just" fontAlgn="base"/>
                      <a:r>
                        <a:rPr lang="ru-RU" dirty="0"/>
                        <a:t>1945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44145" algn="just" fontAlgn="base"/>
                      <a:r>
                        <a:rPr lang="ru-RU" dirty="0"/>
                        <a:t>24444</a:t>
                      </a:r>
                    </a:p>
                  </a:txBody>
                  <a:tcPr marL="47625" marR="47625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2152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Наука - фронту</a:t>
            </a:r>
            <a:endParaRPr lang="ru-RU" dirty="0"/>
          </a:p>
        </p:txBody>
      </p:sp>
      <p:pic>
        <p:nvPicPr>
          <p:cNvPr id="7170" name="Picture 2" descr="http://www.istorya.ru/book/ww2/img/tmp389B-9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111" y="1648691"/>
            <a:ext cx="6222480" cy="39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90747" y="1288473"/>
            <a:ext cx="4313864" cy="5153891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войны в Казань были эвакуированы президиумы Академии наук СССР и Академии наук Белоруссии, около 20 научно-исследовательских институтов. В нашем городе вели исследования в основном по военной тематике более 100 академиков и членов-корреспондентов Академии наук. Среди них были ученые с мировым именем - Отто Шмидт, Сергей Вавилов, Александр Несмеянов, Евгений Тарле. Игорь Курчатов, Петр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Капица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другие.</a:t>
            </a:r>
          </a:p>
          <a:p>
            <a:pPr fontAlgn="base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ними трудились ученые из Казани. Ряд их научных открытий стал весомым вкладом в укрепление обороноспособности страны. Это в первую очередь приоритетные исследования Александра Арбузова 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Гильми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Камая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прекращалась работа и над фундаментальными проблемами. Именно в Казани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Е.Завойским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открыт парамагнитный резонанс, положивший начало новому направлению в физике.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758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Вузы и школы в годы войны</a:t>
            </a:r>
            <a:endParaRPr lang="ru-RU" dirty="0"/>
          </a:p>
        </p:txBody>
      </p:sp>
      <p:pic>
        <p:nvPicPr>
          <p:cNvPr id="8202" name="Picture 10" descr="http://tatfrontu.ru/gallery2/d/89429-2/top_18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2" y="1489364"/>
            <a:ext cx="5361710" cy="457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11092" y="1288473"/>
            <a:ext cx="6580908" cy="5417127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ru-RU" sz="2600" dirty="0"/>
              <a:t>В труднейших условиях военных лет государство сумело не допустить развала системы народного образования</a:t>
            </a:r>
            <a:r>
              <a:rPr lang="ru-RU" sz="2600" b="1" dirty="0"/>
              <a:t>.</a:t>
            </a:r>
            <a:endParaRPr lang="ru-RU" sz="2600" dirty="0"/>
          </a:p>
          <a:p>
            <a:pPr fontAlgn="base"/>
            <a:r>
              <a:rPr lang="ru-RU" sz="2600" dirty="0"/>
              <a:t>Плодотворно работали вузы Казани. Несмотря на большие трудности, они подготовили в годы войны более шести тысяч специалистов высшей квалификации.</a:t>
            </a:r>
          </a:p>
          <a:p>
            <a:pPr fontAlgn="base"/>
            <a:r>
              <a:rPr lang="ru-RU" sz="2600" dirty="0"/>
              <a:t>Забота о детях и в это трудное время оставалась одной из главных задач. Из скудных ресурсов были выделены продукты для дополнительного питания школьников, открывались детские столовые, брались на учет для оказания материальной помощи дети фронтовиков.</a:t>
            </a:r>
          </a:p>
          <a:p>
            <a:pPr fontAlgn="base"/>
            <a:r>
              <a:rPr lang="ru-RU" sz="2600" dirty="0"/>
              <a:t>В Татарстане была развернута широкая сеть детских домов, детсадов и интернатов для детей, прибывших из временно захваченных врагом территорий, а также из городов, которым угрожали воздушные налеты.</a:t>
            </a:r>
          </a:p>
          <a:p>
            <a:pPr fontAlgn="base"/>
            <a:r>
              <a:rPr lang="ru-RU" sz="2600" dirty="0"/>
              <a:t>Трудящиеся Татарстана внесли достойный вклад в разгром немецко-фашистских захватчиков и достижение Победы в Великой Отечественной войне. Они быстро и решительно перестроили все хозяйство республики на военный лад и самоотверженно трудились под лозунгом: "Все - для фронта, все - для победы!"</a:t>
            </a:r>
          </a:p>
          <a:p>
            <a:pPr fontAlgn="base"/>
            <a:r>
              <a:rPr lang="ru-RU" sz="2600" dirty="0"/>
              <a:t>Вместе с другими республиками и областями Поволжья, Урала и Сибири Татарская АССР являлась могучим арсеналом страны, одной из основных ее военно-промышленных баз по обеспечению фронта боеприпасами, вооружением и снаряжением.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39105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Боевая техника, обмундирование и снаряжение - фронту</a:t>
            </a:r>
            <a:endParaRPr lang="ru-RU" dirty="0"/>
          </a:p>
        </p:txBody>
      </p:sp>
      <p:pic>
        <p:nvPicPr>
          <p:cNvPr id="9218" name="Picture 2" descr="http://battlefront.ru/rkka/rkka_01/1/030508/rkka-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323" y="2375603"/>
            <a:ext cx="5371178" cy="343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85164" y="2126222"/>
            <a:ext cx="5985163" cy="4219160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dirty="0"/>
              <a:t>В Татарию были эвакуированы из западных областей страны, Москвы и Ленинграда более 70 заводов и фабрик, научно-исследовательских институтов, почти 270 тысяч тружеников и их семей. Все эти предприятия были быстро размещены, смонтированы и вступили в строй действующих.</a:t>
            </a:r>
          </a:p>
          <a:p>
            <a:pPr fontAlgn="base"/>
            <a:r>
              <a:rPr lang="ru-RU" dirty="0" smtClean="0"/>
              <a:t>Московский </a:t>
            </a:r>
            <a:r>
              <a:rPr lang="ru-RU" dirty="0"/>
              <a:t>авиационный завод имени С.П. Горбунова был размещен в Казани на территории нашего авиазавода имени Г.К. Орджоникидзе и через два месяца начал выпуск нового бомбардировщика "Пе-2" (конструкции </a:t>
            </a:r>
            <a:r>
              <a:rPr lang="ru-RU" dirty="0" err="1"/>
              <a:t>В.М.Петлякова</a:t>
            </a:r>
            <a:r>
              <a:rPr lang="ru-RU" dirty="0"/>
              <a:t>). За годы войны здесь было выпущено 10 тысяч боевых самолетов</a:t>
            </a:r>
            <a:r>
              <a:rPr lang="ru-RU" dirty="0" smtClean="0"/>
              <a:t>.</a:t>
            </a:r>
            <a:endParaRPr lang="ru-RU" dirty="0"/>
          </a:p>
          <a:p>
            <a:pPr fontAlgn="base"/>
            <a:r>
              <a:rPr lang="ru-RU" dirty="0"/>
              <a:t>На территории Казанской гужевой фабрики (ныне вертолетное производственное объединение) разместился авиационный завод из Ленинграда. Через две недели после прибытия он уже выпускал самолеты "У-2", которые в 1944 году были названы по имени их конструктора </a:t>
            </a:r>
            <a:r>
              <a:rPr lang="ru-RU" dirty="0" err="1"/>
              <a:t>Н.Н.Поликарпова</a:t>
            </a:r>
            <a:r>
              <a:rPr lang="ru-RU" dirty="0"/>
              <a:t> - "По-2". На фронте они применялись как ночные бомбардировщики, самолеты связи и санитарные машины. Всего за годы войны было выпущено 11553 самолета "По-2".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6707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745" y="581891"/>
            <a:ext cx="10146867" cy="5985164"/>
          </a:xfrm>
        </p:spPr>
        <p:txBody>
          <a:bodyPr>
            <a:noAutofit/>
          </a:bodyPr>
          <a:lstStyle/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войны во всей стране шло широкое патриотическое движение за сбор средств в фонд обороны Родины, на вооружение Красной Армии, в котором очень активное участие принимали жители нашей республики. Так, в 1942-1944 годах ими было внесено в этот всенародный фонд более 262 миллионов рублей. На собранные у нас средства из личных сбережений трудящихся были построены танковые колонны "Красная Татария" и "Колхозник Татарии", авиадивизия "Совет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бронекатера, бронепоезда и многое другое.</a:t>
            </a: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феврале 1945 года по инициативе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кайбицких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хлеборобов развернулся сбор средств в фонд Победы. За короткий срок в него поступили десятки миллионов рублей.</a:t>
            </a:r>
          </a:p>
          <a:p>
            <a:pPr fontAlgn="base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патриоты из Татарии передали в фонд обороны Родины значительные суммы. Одним из них являлся член колхоза "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Кызыл-Юлдуз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("Красная Звезда")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Мензелинского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Ахметов. По примеру саратовского колхозника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Ферапонта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Головатого он внес для приближения победы над фашистскими захватчиками 101 тысячу рублей. На эти деньги был построен самолет-истребитель и вручен на фронте лучшему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летчик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чувствами любви и заботы о защитниках Родины участвовало население Татарии в сборе теплых вещей для воинов. Только в 1941-1942 годах трудящиеся республики отправили фронтовикам 23 тысячи полушубков, 54 тысячи пар валенок, 59 тысяч телогреек и шаровар, 106 тысяч пар теплого белья и другой одежды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Важную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лепту в подготовку боевых резервов, кадров для фронта внес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Осоавиахим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впоследствии ДОСААФ Татарии. За годы войны в его организациях - клубах, секциях и кружках прошли военное обучение 186 тысяч человек. А в целом по республике в подразделениях Всевобуча,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Осоавиахима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общества Красного Креста в 1941-1945 годах подготовлено 350 тысяч бойцов по более чем 30 военным специальностям (летчики, парашютисты, снайперы, пулеметчики, радисты, телефонисты, водители автомобилей, мотоциклисты, санитары и другие).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7583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0242" y="2967335"/>
            <a:ext cx="81115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Спасибо за внимание</a:t>
            </a:r>
            <a:endParaRPr lang="ru-RU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06147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avtomobili-tlt.ru/wp-content/uploads/2009/12/image123049850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582" y="0"/>
            <a:ext cx="122025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5257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9 мая </a:t>
            </a:r>
            <a:r>
              <a:rPr lang="ru-RU" dirty="0" smtClean="0"/>
              <a:t>2015 </a:t>
            </a:r>
            <a:r>
              <a:rPr lang="ru-RU" dirty="0"/>
              <a:t>года исполняется </a:t>
            </a:r>
            <a:r>
              <a:rPr lang="ru-RU" dirty="0" smtClean="0"/>
              <a:t>70 </a:t>
            </a:r>
            <a:r>
              <a:rPr lang="ru-RU" dirty="0"/>
              <a:t>лет со дня Великой Победы. Но сколько бы ни минуло десятилетий, нельзя забывать о превращенных в пепел городах и селах, о разрушенном народном хозяйстве, о гибели бесценных памятников материальной и духовной культуры народа, о тружениках тыла, вынесших на своих плечах непомерное бремя военного лихолетья, о самой главной и невосполнимой утрате - миллионах человеческих жизней, сгоревших в пожаре Великой Отечественной войны</a:t>
            </a:r>
            <a:r>
              <a:rPr lang="ru-RU" dirty="0" smtClean="0"/>
              <a:t>. </a:t>
            </a:r>
            <a:r>
              <a:rPr lang="ru-RU" dirty="0"/>
              <a:t>Никто и ничто не в состоянии умалить величие подвига народа, всемирно-историческое значение победы над фашизмом.</a:t>
            </a:r>
          </a:p>
        </p:txBody>
      </p:sp>
    </p:spTree>
    <p:extLst>
      <p:ext uri="{BB962C8B-B14F-4D97-AF65-F5344CB8AC3E}">
        <p14:creationId xmlns:p14="http://schemas.microsoft.com/office/powerpoint/2010/main" val="31384131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Татарстан – кузница боевых кадров</a:t>
            </a:r>
            <a:endParaRPr lang="ru-RU" dirty="0"/>
          </a:p>
        </p:txBody>
      </p:sp>
      <p:pic>
        <p:nvPicPr>
          <p:cNvPr id="3074" name="Picture 2" descr="https://img1.1tv.ru/imgsize640x360/PR201503172143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3313" y="2216726"/>
            <a:ext cx="5145087" cy="368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90747" y="1579418"/>
            <a:ext cx="4313864" cy="4324426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Республика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стала кузницей боевых резервов действующей армии. Здесь прошли военную подготовку в системе всеобуча свыше 180 тысяч человек, были сформированы две авиационные и семь стрелковых дивизий, десять отдельных полков и батальонов, сотни боевых экипажей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Военнно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-Воздушных Сил страны.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Героически сражались под Москвой и Сталинградом, в Прибалтике, на территории Польши, Германии и других стран воины 18-й, 146-й, 334-й, 352-й 147, стрелковых дивизий, 120-69 гвардейской стрелковой дивизии, 91-й отдельной танковой бригады, 37-го зенитно-артиллерийского полка, 202-й бомбардировочной авиационной дивизии им. Верховного Совета ТАССР и других подразделений сформированных в Казани.</a:t>
            </a:r>
          </a:p>
        </p:txBody>
      </p:sp>
    </p:spTree>
    <p:extLst>
      <p:ext uri="{BB962C8B-B14F-4D97-AF65-F5344CB8AC3E}">
        <p14:creationId xmlns:p14="http://schemas.microsoft.com/office/powerpoint/2010/main" val="6207705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rmAutofit/>
          </a:bodyPr>
          <a:lstStyle/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Бесстрашно воевали на фронтах Великой Отечественной курсанты Казанского танкового училища. Их боевые машины первыми врывались в занятые врагом города, сметали неприступные линии противника. Наши земляки-танкисты отдавали свои жизни под Сталинградом и на Курской дуге, штурмовали Берлин и Прагу.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годы войны в СССР было мобилизовано 29 574,9 тысяч человек. В боях на всех фронтах войны участвовало около 700 тысяч уроженцев Татарстана.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республики по переписи 1939 года проживало 2 914,2 тысяч человек. На фронт ушло 24% от общего количества населения республики.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Почти три тысячи километров пришлось прошагать им от Волги до Берлина. Всех их - рядовых и командиров, танкистов и пехотинцев, летчиков и моряков, артиллеристов и военных врачей - объединяло одно стремление: отстоять независимость Родины, уничтожить ненавистный фашизм.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8907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Татарстан - фронту</a:t>
            </a:r>
            <a:endParaRPr lang="ru-RU" dirty="0"/>
          </a:p>
        </p:txBody>
      </p:sp>
      <p:pic>
        <p:nvPicPr>
          <p:cNvPr id="4098" name="Picture 2" descr="http://i.ytimg.com/vi/YPv2rUJWXQA/hqdefault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1749" y="1853248"/>
            <a:ext cx="5477596" cy="395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90747" y="1523999"/>
            <a:ext cx="4313864" cy="4447309"/>
          </a:xfrm>
        </p:spPr>
        <p:txBody>
          <a:bodyPr>
            <a:normAutofit fontScale="25000" lnSpcReduction="20000"/>
          </a:bodyPr>
          <a:lstStyle/>
          <a:p>
            <a:pPr fontAlgn="base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республика стала одним из важнейших регионов по производству боевой техники. Заводы и фабрики, еще вчера выпускавшие мирную продукцию, перестраивались на производство грозного оружия.</a:t>
            </a:r>
          </a:p>
          <a:p>
            <a:pPr fontAlgn="base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Фабрика кинопленки им. Куйбышева (ПО "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Тасма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 перешла на выпуск новых видов авиационной пленки. Завод "Серп и молот" освоил выпуск металлорежущих станков. Большие военные заказы получили заводы искусственной кожи, кетгутный, пишущих машин.</a:t>
            </a:r>
          </a:p>
          <a:p>
            <a:pPr fontAlgn="base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Меховой комбинат начал производство шапок-ушанок, рукавиц, унтов, шлемофонов для воинов.</a:t>
            </a:r>
          </a:p>
          <a:p>
            <a:pPr fontAlgn="base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Комбинат "Спартак" освоил производство армейской обуви.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4641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img-fotki.yandex.ru/get/4119/123177916.1e8/0_cef4a_1b32e199_X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6449" y="1011382"/>
            <a:ext cx="5823960" cy="457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90747" y="1011382"/>
            <a:ext cx="4313864" cy="4892462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Особая страница военных лет Татарстана 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эвакуация на ее территорию около 70 крупных предприятий с Украины и Белоруссии, Прибалтики, Ленинграда и Москвы, Воронежа, Харькова других регионов страны.</a:t>
            </a:r>
          </a:p>
          <a:p>
            <a:pPr fontAlgn="base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короткие сроки все эвакуированные предприятия были пущены в эксплуатацию. Среди них такие ведущие как завод имени Горбунова (22-ой завод), авиаприборостроительный, моторостроительный и другие. Началось массовое производство военной продукции.</a:t>
            </a:r>
          </a:p>
          <a:p>
            <a:pPr fontAlgn="base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годы воины 22-ой авиационный завод выпустил более 10 тысяч знаменитых пикирующих бомбардировщиков Пе-2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Они до 1943 года были основной ударной мощью бомбардировочной авиации.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8239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872836"/>
            <a:ext cx="8915400" cy="5038386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шестой боевой самолет, выпушенный в годы войны, получил путевку в небо в Казани.</a:t>
            </a:r>
          </a:p>
          <a:p>
            <a:pPr fontAlgn="base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Казани выпускались стратегические бомбардировщики Пе-8, опережавшие в то время лучшие образцы самолетов этого класса во всех воюющих армиях.</a:t>
            </a:r>
          </a:p>
          <a:p>
            <a:pPr fontAlgn="base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Создатель бомбардировщиков Пе-2, Пе-8 Владимир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Петляковвплоть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своей трагической гибели в начале 1942 года был главным конструктором 22-ого завода.</a:t>
            </a:r>
          </a:p>
          <a:p>
            <a:pPr fontAlgn="base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городе работало конструкторское бюро, где на положении "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спецконтингента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трудились гении конструкторской мысли Сергей Королев Андрей Туполев, Валентин Глушко.</a:t>
            </a:r>
          </a:p>
          <a:p>
            <a:pPr fontAlgn="base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1943-44 годах Сергей Королев 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главный конструктор группы реактивных установок - вместе с Валентином Глушко создал ускоритель для самолета Пе-2</a:t>
            </a:r>
            <a:r>
              <a:rPr lang="ru-RU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Около десятка предприятий Казани участвовало в создании различных компонентов для знаменитых "Катюш". Только пороховой завод отправил для них на фронт миллион зарядов.</a:t>
            </a:r>
          </a:p>
          <a:p>
            <a:pPr fontAlgn="base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Снаряды и взрыватели, патроны и бомбы, авиационные приборы и парашюты, десантные суда, бронекатера и бронепоезда, средства связи, обмундирование и обувь - всего свыше 600 наименований изделий, обеспечивающих потребности фронта, производил Татарстан в те легендарные годы.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3838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образцовое выполнение государственных заданий для фронта передовые коллективы крупных предприятий были награждены орденами Ленина. В их числе авиационный завод им. Горбунова, моторостроительный завод,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мехкомбинат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Льнокомбинат, обувной комбинат "Спартак". Фабрика кинопленки удостоена ордена Трудового Красного Знамени. Свыше 4200 гвардейцев тыла - ударников промышленности республики были награждены орденами и медалями Советского Союза.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Трудовые коллективы Казани 144 раза завоевывали переходящие Красные Знамена Государственного Комитета Обороны.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Казани обрели свой второй дом десятки тысяч эвакуированных граждан. Ее население по сравнению с довоенным уровнем уже к весне 1942 года возросло с 401 до 515 тысяч человек. Жители города по-братски тепло и радушно встречали украинцев и белорусов, эстонцев и латышей, граждан других национальностей. Делились с ними жильем и продуктами питания.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034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61</TotalTime>
  <Words>1543</Words>
  <Application>Microsoft Office PowerPoint</Application>
  <PresentationFormat>Широкоэкранный</PresentationFormat>
  <Paragraphs>64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Times New Roman</vt:lpstr>
      <vt:lpstr>Wingdings 3</vt:lpstr>
      <vt:lpstr>Легкий дым</vt:lpstr>
      <vt:lpstr>Татарстан в годы Великой Отечественной Войны</vt:lpstr>
      <vt:lpstr>Презентация PowerPoint</vt:lpstr>
      <vt:lpstr>Презентация PowerPoint</vt:lpstr>
      <vt:lpstr>Татарстан – кузница боевых кадров</vt:lpstr>
      <vt:lpstr>Презентация PowerPoint</vt:lpstr>
      <vt:lpstr>Татарстан - фронту</vt:lpstr>
      <vt:lpstr>Презентация PowerPoint</vt:lpstr>
      <vt:lpstr>Презентация PowerPoint</vt:lpstr>
      <vt:lpstr>Презентация PowerPoint</vt:lpstr>
      <vt:lpstr>Боевые потери народов Татарстана в годы Великой Отечественной войны</vt:lpstr>
      <vt:lpstr>В абсолютных цифрах количество учтенных погибших и пропавших без вести по Республике Татарстан выглядит следующим образом:</vt:lpstr>
      <vt:lpstr>Наука - фронту</vt:lpstr>
      <vt:lpstr>Вузы и школы в годы войны</vt:lpstr>
      <vt:lpstr>Боевая техника, обмундирование и снаряжение - фронту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Казань в годы Великой Отечественной Войны</dc:title>
  <dc:creator>Марина Лоповок</dc:creator>
  <cp:lastModifiedBy>Марина Лоповок</cp:lastModifiedBy>
  <cp:revision>8</cp:revision>
  <dcterms:created xsi:type="dcterms:W3CDTF">2015-04-06T14:50:05Z</dcterms:created>
  <dcterms:modified xsi:type="dcterms:W3CDTF">2015-04-06T15:51:39Z</dcterms:modified>
</cp:coreProperties>
</file>